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CE4"/>
    <a:srgbClr val="E01E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B565D6-2217-4874-9022-CD48529E8D4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47F5B2-1836-4271-8BA8-73340BD474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251FD8-7F19-4ABD-84C2-B6BF6AB02A2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41F8F-49A2-45CC-BEFD-5A7ADF66B0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E090D-9FCC-43C9-B458-666A9AE498FD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30286-AEA1-4B01-AE61-C530022E277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5AA32-994F-4FD5-B03C-75E7E18873F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5391BC-75D8-4E46-9B76-A02CE94190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30B8B7-7968-495D-AEFB-0BFFC659F0CD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E92DA5-8D8C-44C6-8A0A-11EC890E3F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668F73-4C0C-41A7-94B1-AE101142ABB4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73F326-6184-4CCF-8AF2-ED675246546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7311AA-9F3E-4A51-AFBE-BE0AF7765572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E0B1D4-BB8A-4218-B17B-66812558F0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18EA0C-1F40-411C-BD46-994FBA855F87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0EB09-7FBC-4F15-A448-1E763B8772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97C531-D92C-458C-AC0D-BEE1665FAD45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D6661B-E3E5-4BB0-A04F-CB9D26C413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D9C449-AFCB-4038-814D-92D580DF8B36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361700-A5A2-4C7A-8E08-33BEB24DE1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D2917F-C834-4951-9E40-9A347482425A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436A-4BBC-43D2-925B-A649014422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4D88823-5047-4B1B-B44B-3ECC25E8A9D0}" type="datetimeFigureOut">
              <a:rPr lang="ru-RU" smtClean="0"/>
              <a:pPr>
                <a:defRPr/>
              </a:pPr>
              <a:t>20.04.2020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C29CD30-F1DC-469B-B4F5-D8AA9B533CC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12" Type="http://schemas.openxmlformats.org/officeDocument/2006/relationships/image" Target="../media/image27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gif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gif"/><Relationship Id="rId5" Type="http://schemas.openxmlformats.org/officeDocument/2006/relationships/image" Target="../media/image32.gif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gif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4" descr="&amp;Acy;&amp;Ncy;&amp;Icy;&amp;Mcy;&amp;Acy;&amp;TScy;&amp;Icy;&amp;YAcy; \&amp;Ucy;&amp;CHcy;&amp;Icy;&amp;Mcy;&amp;Scy;&amp;YAcy; &amp;Vcy;&amp;Mcy;&amp;IEcy;&amp;Scy;&amp;Tcy;&amp;IEcy;\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640" y="-1276337"/>
            <a:ext cx="6913388" cy="528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7" descr="&amp;TScy;&amp;icy;&amp;fcy;&amp;rcy;&amp;acy; 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13" y="3643313"/>
            <a:ext cx="20351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3203574" y="3357563"/>
            <a:ext cx="5328866" cy="1367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Задачи  в стихах</a:t>
            </a:r>
            <a:endParaRPr lang="ru-RU" sz="3600" dirty="0">
              <a:solidFill>
                <a:srgbClr val="00B050"/>
              </a:solidFill>
            </a:endParaRPr>
          </a:p>
        </p:txBody>
      </p:sp>
      <p:pic>
        <p:nvPicPr>
          <p:cNvPr id="9" name="Picture 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сл 0.wav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27088" y="5516563"/>
            <a:ext cx="4318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468313" y="476250"/>
            <a:ext cx="32940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7030A0"/>
                </a:solidFill>
              </a:rPr>
              <a:t>Т</a:t>
            </a:r>
            <a:r>
              <a:rPr lang="ru-RU" b="1" i="1">
                <a:solidFill>
                  <a:srgbClr val="7030A0"/>
                </a:solidFill>
              </a:rPr>
              <a:t>ри цыпленка стоят </a:t>
            </a:r>
            <a:br>
              <a:rPr lang="ru-RU" b="1" i="1">
                <a:solidFill>
                  <a:srgbClr val="7030A0"/>
                </a:solidFill>
              </a:rPr>
            </a:br>
            <a:r>
              <a:rPr lang="ru-RU" b="1" i="1">
                <a:solidFill>
                  <a:srgbClr val="7030A0"/>
                </a:solidFill>
              </a:rPr>
              <a:t>На скорлупки глядят.</a:t>
            </a:r>
          </a:p>
          <a:p>
            <a:r>
              <a:rPr lang="ru-RU" b="1" i="1">
                <a:solidFill>
                  <a:srgbClr val="7030A0"/>
                </a:solidFill>
              </a:rPr>
              <a:t>Три  яичка в гнезде </a:t>
            </a:r>
            <a:br>
              <a:rPr lang="ru-RU" b="1" i="1">
                <a:solidFill>
                  <a:srgbClr val="7030A0"/>
                </a:solidFill>
              </a:rPr>
            </a:br>
            <a:r>
              <a:rPr lang="ru-RU" b="1" i="1">
                <a:solidFill>
                  <a:srgbClr val="7030A0"/>
                </a:solidFill>
              </a:rPr>
              <a:t>У наседки лежат.</a:t>
            </a:r>
            <a:br>
              <a:rPr lang="ru-RU" b="1" i="1">
                <a:solidFill>
                  <a:srgbClr val="7030A0"/>
                </a:solidFill>
              </a:rPr>
            </a:br>
            <a:r>
              <a:rPr lang="ru-RU" b="1" i="1">
                <a:solidFill>
                  <a:srgbClr val="7030A0"/>
                </a:solidFill>
              </a:rPr>
              <a:t>Сосчитай поверней,</a:t>
            </a:r>
            <a:br>
              <a:rPr lang="ru-RU" b="1" i="1">
                <a:solidFill>
                  <a:srgbClr val="7030A0"/>
                </a:solidFill>
              </a:rPr>
            </a:br>
            <a:r>
              <a:rPr lang="ru-RU" b="1" i="1">
                <a:solidFill>
                  <a:srgbClr val="7030A0"/>
                </a:solidFill>
              </a:rPr>
              <a:t>Отвечай поскорей: </a:t>
            </a:r>
            <a:br>
              <a:rPr lang="ru-RU" b="1" i="1">
                <a:solidFill>
                  <a:srgbClr val="7030A0"/>
                </a:solidFill>
              </a:rPr>
            </a:br>
            <a:r>
              <a:rPr lang="ru-RU" b="1" i="1">
                <a:solidFill>
                  <a:srgbClr val="7030A0"/>
                </a:solidFill>
              </a:rPr>
              <a:t>Сколько будет цыплят </a:t>
            </a:r>
            <a:br>
              <a:rPr lang="ru-RU" b="1" i="1">
                <a:solidFill>
                  <a:srgbClr val="7030A0"/>
                </a:solidFill>
              </a:rPr>
            </a:br>
            <a:r>
              <a:rPr lang="ru-RU" b="1" i="1">
                <a:solidFill>
                  <a:srgbClr val="7030A0"/>
                </a:solidFill>
              </a:rPr>
              <a:t>У наседки моей?</a:t>
            </a:r>
            <a:r>
              <a:rPr lang="ru-RU" b="1">
                <a:solidFill>
                  <a:srgbClr val="7030A0"/>
                </a:solidFill>
              </a:rPr>
              <a:t> </a:t>
            </a:r>
          </a:p>
        </p:txBody>
      </p:sp>
      <p:pic>
        <p:nvPicPr>
          <p:cNvPr id="1945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836613"/>
            <a:ext cx="244475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4149725"/>
            <a:ext cx="3024188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3429000"/>
            <a:ext cx="1657350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5300663"/>
            <a:ext cx="16573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5300663"/>
            <a:ext cx="1657350" cy="128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voltage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&amp;Rcy;&amp;iecy;&amp;bcy;&amp;iecy;&amp;ncy;&amp;ocy;&amp;kcy; &amp;vcy; &amp;kcy;&amp;ocy;&amp;scy;&amp;tcy;&amp;yucy;&amp;mcy;&amp;iecy; &amp;zcy;&amp;acy;&amp;tscy;&amp;chcy;&amp;icy;&amp;kcy;&amp;acy; &amp;khcy;&amp;lcy;&amp;ocy;&amp;pcy;&amp;acy;&amp;iecy;&amp;tcy; &amp;vcy; &amp;lcy;&amp;acy;&amp;dcy;&amp;ocy;&amp;shcy;&amp;kcy;&amp;icy; &amp;scy;&amp;mcy;&amp;acy;&amp;jcy;&amp;lcy;&amp;icy;&amp;kcy;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620713"/>
            <a:ext cx="3313113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6" descr="http://animations.shoppinng.ru/wp-content/uploads/2014/02/51.gif?b4a88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9" descr="http://animations.shoppinng.ru/wp-content/uploads/2014/02/6.gif?b4a88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2133600"/>
            <a:ext cx="16573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5" descr="http://animations.shoppinng.ru/wp-content/uploads/2014/02/43.gif?b4a88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472440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5" descr="http://animations.shoppinng.ru/wp-content/uploads/2014/02/43.gif?b4a88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88125" y="692150"/>
            <a:ext cx="1511300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http://animations.shoppinng.ru/wp-content/uploads/2014/02/6.gif?b4a88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6688" y="2708275"/>
            <a:ext cx="16573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4" descr="http://kak2z.ru/my_img/img/2016/01/16/c3ad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84438" y="4437063"/>
            <a:ext cx="4295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6" descr="http://animations.shoppinng.ru/wp-content/uploads/2014/02/51.gif?b4a88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328453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3"/>
          <p:cNvSpPr>
            <a:spLocks noChangeArrowheads="1"/>
          </p:cNvSpPr>
          <p:nvPr/>
        </p:nvSpPr>
        <p:spPr bwMode="auto">
          <a:xfrm>
            <a:off x="2268538" y="47625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Мы с мамой в зоопарке были,</a:t>
            </a:r>
          </a:p>
          <a:p>
            <a:pPr algn="ctr"/>
            <a:r>
              <a:rPr lang="ru-RU" b="1"/>
              <a:t>Зверей с руки весь день кормили.</a:t>
            </a:r>
          </a:p>
          <a:p>
            <a:pPr algn="ctr"/>
            <a:r>
              <a:rPr lang="ru-RU" b="1"/>
              <a:t>Верблюда, зебру, кенгуру</a:t>
            </a:r>
          </a:p>
          <a:p>
            <a:pPr algn="ctr"/>
            <a:r>
              <a:rPr lang="ru-RU" b="1"/>
              <a:t>И длиннохвостую лису.</a:t>
            </a:r>
          </a:p>
          <a:p>
            <a:pPr algn="ctr"/>
            <a:r>
              <a:rPr lang="ru-RU" b="1"/>
              <a:t>Большого серого слона</a:t>
            </a:r>
          </a:p>
          <a:p>
            <a:pPr algn="ctr"/>
            <a:r>
              <a:rPr lang="ru-RU" b="1"/>
              <a:t>Увидеть  я едва смогла.</a:t>
            </a:r>
          </a:p>
          <a:p>
            <a:pPr algn="ctr"/>
            <a:r>
              <a:rPr lang="ru-RU" b="1"/>
              <a:t>Скажите мне скорей, друзья,</a:t>
            </a:r>
          </a:p>
          <a:p>
            <a:pPr algn="ctr"/>
            <a:r>
              <a:rPr lang="ru-RU" b="1"/>
              <a:t>Каких зверей видала я?</a:t>
            </a:r>
          </a:p>
          <a:p>
            <a:pPr algn="ctr"/>
            <a:r>
              <a:rPr lang="ru-RU" b="1"/>
              <a:t>А если их вы счесть смогли,</a:t>
            </a:r>
          </a:p>
          <a:p>
            <a:pPr algn="ctr"/>
            <a:r>
              <a:rPr lang="ru-RU" b="1"/>
              <a:t>Вы просто чудо! Молодцы</a:t>
            </a:r>
            <a:endParaRPr lang="ru-RU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33375"/>
            <a:ext cx="167481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3357563"/>
            <a:ext cx="12573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500" y="3716338"/>
            <a:ext cx="16192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948488" y="785813"/>
            <a:ext cx="1409700" cy="2066925"/>
            <a:chOff x="4604" y="164"/>
            <a:chExt cx="976" cy="1542"/>
          </a:xfrm>
        </p:grpSpPr>
        <p:pic>
          <p:nvPicPr>
            <p:cNvPr id="11274" name="Picture 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604" y="164"/>
              <a:ext cx="976" cy="1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5" name="Text Box 8"/>
            <p:cNvSpPr txBox="1">
              <a:spLocks noChangeArrowheads="1"/>
            </p:cNvSpPr>
            <p:nvPr/>
          </p:nvSpPr>
          <p:spPr bwMode="auto">
            <a:xfrm>
              <a:off x="4695" y="1379"/>
              <a:ext cx="75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A50021"/>
                  </a:solidFill>
                </a:rPr>
                <a:t>зебра</a:t>
              </a:r>
            </a:p>
          </p:txBody>
        </p:sp>
      </p:grpSp>
      <p:pic>
        <p:nvPicPr>
          <p:cNvPr id="11271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18350" y="3929063"/>
            <a:ext cx="1163638" cy="17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Прямоугольник 11"/>
          <p:cNvSpPr>
            <a:spLocks noChangeArrowheads="1"/>
          </p:cNvSpPr>
          <p:nvPr/>
        </p:nvSpPr>
        <p:spPr bwMode="auto">
          <a:xfrm>
            <a:off x="7019925" y="5661025"/>
            <a:ext cx="1152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A50021"/>
                </a:solidFill>
              </a:rPr>
              <a:t>лиса</a:t>
            </a:r>
            <a:endParaRPr lang="ru-RU" sz="2800"/>
          </a:p>
        </p:txBody>
      </p:sp>
      <p:sp>
        <p:nvSpPr>
          <p:cNvPr id="11273" name="Прямоугольник 12"/>
          <p:cNvSpPr>
            <a:spLocks noChangeArrowheads="1"/>
          </p:cNvSpPr>
          <p:nvPr/>
        </p:nvSpPr>
        <p:spPr bwMode="auto">
          <a:xfrm>
            <a:off x="539750" y="5516563"/>
            <a:ext cx="1541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A50021"/>
                </a:solidFill>
              </a:rPr>
              <a:t>кенгуру</a:t>
            </a:r>
          </a:p>
        </p:txBody>
      </p:sp>
    </p:spTree>
  </p:cSld>
  <p:clrMapOvr>
    <a:masterClrMapping/>
  </p:clrMapOvr>
  <p:transition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323850" y="549275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FF6600"/>
                </a:solidFill>
              </a:rPr>
              <a:t>На забор влетел петух,</a:t>
            </a:r>
          </a:p>
          <a:p>
            <a:pPr algn="ctr"/>
            <a:r>
              <a:rPr lang="ru-RU" b="1">
                <a:solidFill>
                  <a:srgbClr val="FF6600"/>
                </a:solidFill>
              </a:rPr>
              <a:t>Повстречал ещё там двух.</a:t>
            </a:r>
          </a:p>
          <a:p>
            <a:pPr algn="ctr"/>
            <a:r>
              <a:rPr lang="ru-RU" b="1">
                <a:solidFill>
                  <a:srgbClr val="FF6600"/>
                </a:solidFill>
              </a:rPr>
              <a:t>Сколько стало петухов?</a:t>
            </a:r>
          </a:p>
          <a:p>
            <a:pPr algn="ctr"/>
            <a:r>
              <a:rPr lang="ru-RU" b="1">
                <a:solidFill>
                  <a:srgbClr val="FF6600"/>
                </a:solidFill>
              </a:rPr>
              <a:t>У кого ответ готов?</a:t>
            </a:r>
          </a:p>
        </p:txBody>
      </p:sp>
      <p:pic>
        <p:nvPicPr>
          <p:cNvPr id="1229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404813"/>
            <a:ext cx="396081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мульт петух клюе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933825"/>
            <a:ext cx="30241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мульт петух клюет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5292725" y="4221163"/>
            <a:ext cx="3024188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95288" y="188913"/>
            <a:ext cx="3725862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Расставил Андрюшка</a:t>
            </a:r>
          </a:p>
          <a:p>
            <a:pPr algn="ctr"/>
            <a:r>
              <a:rPr lang="ru-RU" b="1"/>
              <a:t>В два ряда игрушки.</a:t>
            </a:r>
          </a:p>
          <a:p>
            <a:pPr algn="ctr"/>
            <a:r>
              <a:rPr lang="ru-RU" b="1"/>
              <a:t>Рядом с </a:t>
            </a:r>
            <a:r>
              <a:rPr lang="ru-RU" b="1">
                <a:solidFill>
                  <a:srgbClr val="FF6600"/>
                </a:solidFill>
              </a:rPr>
              <a:t>мартышкой-</a:t>
            </a:r>
          </a:p>
          <a:p>
            <a:pPr algn="ctr"/>
            <a:r>
              <a:rPr lang="ru-RU" b="1"/>
              <a:t>Плюшевый </a:t>
            </a:r>
            <a:r>
              <a:rPr lang="ru-RU" b="1">
                <a:solidFill>
                  <a:srgbClr val="A50021"/>
                </a:solidFill>
              </a:rPr>
              <a:t>мишка</a:t>
            </a:r>
            <a:r>
              <a:rPr lang="ru-RU" b="1"/>
              <a:t>.</a:t>
            </a:r>
          </a:p>
          <a:p>
            <a:pPr algn="ctr"/>
            <a:r>
              <a:rPr lang="ru-RU" b="1"/>
              <a:t>Вместе с </a:t>
            </a:r>
            <a:r>
              <a:rPr lang="ru-RU" b="1">
                <a:solidFill>
                  <a:srgbClr val="0066CC"/>
                </a:solidFill>
              </a:rPr>
              <a:t>лисой</a:t>
            </a:r>
            <a:r>
              <a:rPr lang="ru-RU" b="1"/>
              <a:t>-</a:t>
            </a:r>
          </a:p>
          <a:p>
            <a:pPr algn="ctr"/>
            <a:r>
              <a:rPr lang="ru-RU" b="1">
                <a:solidFill>
                  <a:srgbClr val="006600"/>
                </a:solidFill>
              </a:rPr>
              <a:t>Зайка</a:t>
            </a:r>
            <a:r>
              <a:rPr lang="ru-RU" b="1"/>
              <a:t> косой.</a:t>
            </a:r>
          </a:p>
          <a:p>
            <a:pPr algn="ctr"/>
            <a:r>
              <a:rPr lang="ru-RU" b="1"/>
              <a:t>Следом за ними-</a:t>
            </a:r>
          </a:p>
          <a:p>
            <a:pPr algn="ctr"/>
            <a:r>
              <a:rPr lang="ru-RU" b="1">
                <a:solidFill>
                  <a:srgbClr val="808000"/>
                </a:solidFill>
              </a:rPr>
              <a:t>Ёж</a:t>
            </a:r>
            <a:r>
              <a:rPr lang="ru-RU" b="1"/>
              <a:t> и </a:t>
            </a:r>
            <a:r>
              <a:rPr lang="ru-RU" b="1">
                <a:solidFill>
                  <a:srgbClr val="D60093"/>
                </a:solidFill>
              </a:rPr>
              <a:t>лягушка</a:t>
            </a:r>
            <a:r>
              <a:rPr lang="ru-RU" b="1"/>
              <a:t>.</a:t>
            </a:r>
          </a:p>
          <a:p>
            <a:pPr algn="ctr"/>
            <a:r>
              <a:rPr lang="ru-RU" b="1"/>
              <a:t>Сколько игрушек </a:t>
            </a:r>
          </a:p>
          <a:p>
            <a:pPr algn="ctr"/>
            <a:r>
              <a:rPr lang="ru-RU" b="1"/>
              <a:t>Расставил Андрюшка?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3644900"/>
            <a:ext cx="1223963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25" y="3214688"/>
            <a:ext cx="1406525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38" y="3071813"/>
            <a:ext cx="138112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3429000"/>
            <a:ext cx="9937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71688" y="5000625"/>
            <a:ext cx="106203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6250" y="4929188"/>
            <a:ext cx="14049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елка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33375"/>
            <a:ext cx="3114675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5076825" y="4437063"/>
            <a:ext cx="37973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Как под ёлкой встали в круг </a:t>
            </a:r>
            <a:br>
              <a:rPr lang="ru-RU" b="1"/>
            </a:br>
            <a:r>
              <a:rPr lang="ru-RU" b="1"/>
              <a:t>Зайка, белка и барсук, </a:t>
            </a:r>
            <a:br>
              <a:rPr lang="ru-RU" b="1"/>
            </a:br>
            <a:r>
              <a:rPr lang="ru-RU" b="1"/>
              <a:t>Встали ёжик и енот,</a:t>
            </a:r>
            <a:br>
              <a:rPr lang="ru-RU" b="1"/>
            </a:br>
            <a:r>
              <a:rPr lang="ru-RU" b="1"/>
              <a:t>Лось, кабан, лиса и кот. </a:t>
            </a:r>
            <a:br>
              <a:rPr lang="ru-RU" b="1"/>
            </a:br>
            <a:r>
              <a:rPr lang="ru-RU" b="1"/>
              <a:t>А последним встал медведь, </a:t>
            </a:r>
            <a:br>
              <a:rPr lang="ru-RU" b="1"/>
            </a:br>
            <a:r>
              <a:rPr lang="ru-RU" b="1"/>
              <a:t>Сколько всех зверей? Ответь!</a:t>
            </a: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60350"/>
            <a:ext cx="1876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свин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1844675"/>
            <a:ext cx="1752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4221163"/>
            <a:ext cx="1944687" cy="152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 descr="мульт еж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24075" y="3789363"/>
            <a:ext cx="1371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1" descr="мульт белка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16688" y="3284538"/>
            <a:ext cx="16271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35375" y="4508500"/>
            <a:ext cx="13541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2" descr="зайка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95963" y="1916113"/>
            <a:ext cx="8858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92725" y="333375"/>
            <a:ext cx="187325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мульт медведь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875463" y="1052513"/>
            <a:ext cx="134461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2"/>
          <p:cNvSpPr>
            <a:spLocks noChangeArrowheads="1"/>
          </p:cNvSpPr>
          <p:nvPr/>
        </p:nvSpPr>
        <p:spPr bwMode="auto">
          <a:xfrm>
            <a:off x="323850" y="333375"/>
            <a:ext cx="34385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Подарил утятам ёжик</a:t>
            </a:r>
          </a:p>
          <a:p>
            <a:pPr algn="ctr"/>
            <a:r>
              <a:rPr lang="ru-RU" b="1"/>
              <a:t>Восемь кожаных сапожек.</a:t>
            </a:r>
          </a:p>
          <a:p>
            <a:pPr algn="ctr"/>
            <a:r>
              <a:rPr lang="ru-RU" b="1"/>
              <a:t>Кто ответит из ребят,</a:t>
            </a:r>
          </a:p>
          <a:p>
            <a:pPr algn="ctr"/>
            <a:r>
              <a:rPr lang="ru-RU" b="1"/>
              <a:t>Сколько было всех утят?</a:t>
            </a: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1557338"/>
            <a:ext cx="82073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628775"/>
            <a:ext cx="8207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1628775"/>
            <a:ext cx="820737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820738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85813" y="2643188"/>
            <a:ext cx="8064500" cy="3527425"/>
            <a:chOff x="476" y="1616"/>
            <a:chExt cx="5080" cy="2222"/>
          </a:xfrm>
        </p:grpSpPr>
        <p:pic>
          <p:nvPicPr>
            <p:cNvPr id="15368" name="Picture 5" descr="мульт утенок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49" y="2931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 descr="мульт утенок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33" y="1661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 descr="мульт утенок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476" y="288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 descr="мульт утенок7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521" y="1616"/>
              <a:ext cx="907" cy="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advTm="10000"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8.20809E-6 C 0.00018 0.00277 0.00053 0.02589 0.00313 0.03398 C 0.00383 0.03629 0.00556 0.03791 0.00626 0.04022 C 0.0106 0.05363 0.0139 0.06728 0.01893 0.08046 C 0.02518 0.09687 0.02067 0.0719 0.02848 0.10358 C 0.02952 0.10774 0.03161 0.11629 0.03161 0.11629 C 0.03299 0.13872 0.03438 0.16046 0.03959 0.18196 C 0.04011 0.18751 0.04115 0.19306 0.04115 0.19884 C 0.04115 0.20785 0.03751 0.21363 0.04445 0.22196 " pathEditMode="relative" ptsTypes="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8.20809E-6 C 0.00018 0.00277 0.00053 0.02589 0.00313 0.03398 C 0.00383 0.03629 0.00556 0.03791 0.00626 0.04022 C 0.0106 0.05363 0.0139 0.06728 0.01893 0.08046 C 0.02518 0.09687 0.02067 0.0719 0.02848 0.10358 C 0.02952 0.10774 0.03161 0.11629 0.03161 0.11629 C 0.03299 0.13872 0.03438 0.16046 0.03959 0.18196 C 0.04011 0.18751 0.04115 0.19306 0.04115 0.19884 C 0.04115 0.20785 0.03751 0.21363 0.04445 0.22196 " pathEditMode="relative" ptsTypes="ffffffff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8.20809E-6 C 0.00018 0.00277 0.00053 0.02589 0.00313 0.03398 C 0.00383 0.03629 0.00556 0.03791 0.00626 0.04022 C 0.0106 0.05363 0.0139 0.06728 0.01893 0.08046 C 0.02518 0.09687 0.02067 0.0719 0.02848 0.10358 C 0.02952 0.10774 0.03161 0.11629 0.03161 0.11629 C 0.03299 0.13872 0.03438 0.16046 0.03959 0.18196 C 0.04011 0.18751 0.04115 0.19306 0.04115 0.19884 C 0.04115 0.20785 0.03751 0.21363 0.04445 0.22196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8.20809E-6 C 0.00018 0.00277 0.00053 0.02589 0.00313 0.03398 C 0.00383 0.03629 0.00556 0.03791 0.00626 0.04022 C 0.0106 0.05363 0.0139 0.06728 0.01893 0.08046 C 0.02518 0.09687 0.02067 0.0719 0.02848 0.10358 C 0.02952 0.10774 0.03161 0.11629 0.03161 0.11629 C 0.03299 0.13872 0.03438 0.16046 0.03959 0.18196 C 0.04011 0.18751 0.04115 0.19306 0.04115 0.19884 C 0.04115 0.20785 0.03751 0.21363 0.04445 0.22196 " pathEditMode="relative" ptsTypes="ffffffff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4787900" y="4581525"/>
            <a:ext cx="40147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66CC"/>
                </a:solidFill>
              </a:rPr>
              <a:t>С неба звездочка упала,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В гости к детям забежала     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Две кричат во след за ней: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«Не за будь своих друзей!»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Сколько ярких звезд пропало,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С неба звездного упало?</a:t>
            </a:r>
            <a:r>
              <a:rPr lang="ru-RU" b="1">
                <a:solidFill>
                  <a:srgbClr val="0066CC"/>
                </a:solidFill>
              </a:rPr>
              <a:t> </a:t>
            </a:r>
            <a:endParaRPr lang="ru-RU" b="1" i="1">
              <a:solidFill>
                <a:srgbClr val="0066CC"/>
              </a:solidFill>
            </a:endParaRPr>
          </a:p>
        </p:txBody>
      </p:sp>
      <p:pic>
        <p:nvPicPr>
          <p:cNvPr id="5" name="Picture 10" descr="мульт звезд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20713"/>
            <a:ext cx="1081088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мульт звезд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7651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1" descr="фон звезды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Прямоугольник 8"/>
          <p:cNvSpPr>
            <a:spLocks noChangeArrowheads="1"/>
          </p:cNvSpPr>
          <p:nvPr/>
        </p:nvSpPr>
        <p:spPr bwMode="auto">
          <a:xfrm>
            <a:off x="4140200" y="4365625"/>
            <a:ext cx="423068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0066CC"/>
                </a:solidFill>
              </a:rPr>
              <a:t>С неба звездочка упала,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В гости к детям забежала     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Две кричат во след за ней: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«Не за будь своих друзей!»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Сколько ярких звезд пропало,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С неба звездного упало?</a:t>
            </a:r>
            <a:r>
              <a:rPr lang="ru-RU" b="1">
                <a:solidFill>
                  <a:srgbClr val="0066CC"/>
                </a:solidFill>
              </a:rPr>
              <a:t> </a:t>
            </a:r>
            <a:endParaRPr lang="ru-RU" b="1" i="1">
              <a:solidFill>
                <a:srgbClr val="0066CC"/>
              </a:solidFill>
            </a:endParaRPr>
          </a:p>
        </p:txBody>
      </p:sp>
      <p:pic>
        <p:nvPicPr>
          <p:cNvPr id="10" name="Picture 10" descr="мульт звезд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260350"/>
            <a:ext cx="108108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мульт звезда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76250"/>
            <a:ext cx="10810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6" descr="мульт танец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492375"/>
            <a:ext cx="3240087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разноцветн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404813"/>
            <a:ext cx="576263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5.37572E-6 C -0.00086 0.01988 -0.00086 0.03999 -0.00486 0.05918 C -0.00625 0.0867 -0.00781 0.11745 -0.01423 0.14381 C -0.01857 0.18034 -0.02604 0.21595 -0.03333 0.25155 C -0.0408 0.28809 -0.04739 0.32577 -0.06041 0.35953 C -0.06371 0.37664 -0.06805 0.39352 -0.07309 0.41017 C -0.07725 0.42404 -0.08333 0.43629 -0.08732 0.4504 C -0.09149 0.46496 -0.09357 0.48254 -0.09843 0.49687 C -0.10069 0.50358 -0.10382 0.50936 -0.10642 0.51583 C -0.10833 0.53132 -0.11198 0.54843 -0.11753 0.5623 C -0.11805 0.56577 -0.11823 0.56947 -0.11909 0.57294 C -0.11979 0.57525 -0.12152 0.5771 -0.12222 0.57941 C -0.12378 0.58496 -0.12396 0.59074 -0.12534 0.59629 C -0.12916 0.61086 -0.13472 0.62774 -0.14132 0.64069 C -0.14722 0.65248 -0.15434 0.66288 -0.16041 0.67444 C -0.1625 0.68277 -0.16614 0.69086 -0.17152 0.69548 C -0.17361 0.69965 -0.17569 0.70404 -0.17777 0.7082 C -0.17864 0.70982 -0.17986 0.71121 -0.1809 0.71259 C -0.18194 0.71398 -0.1842 0.71676 -0.1842 0.71676 " pathEditMode="relative" ptsTypes="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65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10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-2.25434E-6 C -0.02274 0.07399 -0.01285 0.0407 -0.03003 0.09942 C -0.04028 0.13457 -0.06041 0.17411 -0.06823 0.21133 C -0.07326 0.23515 -0.08055 0.25919 -0.08889 0.28116 C -0.09305 0.30659 -0.09948 0.33064 -0.10937 0.35307 C -0.11389 0.3748 -0.10729 0.34659 -0.1158 0.36994 C -0.11788 0.37549 -0.11857 0.38289 -0.12048 0.3889 C -0.12743 0.41156 -0.13489 0.43376 -0.14114 0.45665 C -0.14739 0.47908 -0.15364 0.50289 -0.15712 0.52648 C -0.16059 0.54937 -0.1618 0.56809 -0.16666 0.58983 C -0.16823 0.61202 -0.1717 0.6333 -0.17448 0.65526 C -0.17639 0.74937 -0.17309 0.70359 -0.17778 0.74613 C -0.1783 0.75098 -0.17864 0.75607 -0.17934 0.76093 C -0.17969 0.7637 -0.18055 0.76671 -0.1809 0.76948 C -0.1816 0.77434 -0.18177 0.77942 -0.18246 0.78428 C -0.18281 0.78636 -0.18403 0.79052 -0.18403 0.79052 " pathEditMode="relative" ptsTypes="fffffffffffffff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5.37572E-6 C -0.00086 0.01988 -0.00086 0.03999 -0.00486 0.05918 C -0.00625 0.0867 -0.00781 0.11745 -0.01423 0.14381 C -0.01857 0.18034 -0.02604 0.21595 -0.03333 0.25155 C -0.0408 0.28809 -0.04739 0.32577 -0.06041 0.35953 C -0.06371 0.37664 -0.06805 0.39352 -0.07309 0.41017 C -0.07725 0.42404 -0.08333 0.43629 -0.08732 0.4504 C -0.09149 0.46496 -0.09357 0.48254 -0.09843 0.49687 C -0.10069 0.50358 -0.10382 0.50936 -0.10642 0.51583 C -0.10833 0.53132 -0.11198 0.54843 -0.11753 0.5623 C -0.11805 0.56577 -0.11823 0.56947 -0.11909 0.57294 C -0.11979 0.57525 -0.12152 0.5771 -0.12222 0.57941 C -0.12378 0.58496 -0.12396 0.59074 -0.12534 0.59629 C -0.12916 0.61086 -0.13472 0.62774 -0.14132 0.64069 C -0.14722 0.65248 -0.15434 0.66288 -0.16041 0.67444 C -0.1625 0.68277 -0.16614 0.69086 -0.17152 0.69548 C -0.17361 0.69965 -0.17569 0.70404 -0.17777 0.7082 C -0.17864 0.70982 -0.17986 0.71121 -0.1809 0.71259 C -0.18194 0.71398 -0.1842 0.71676 -0.1842 0.71676 " pathEditMode="relative" ptsTypes="ffffffffffffffffff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94444E-6 -5.37572E-6 C -0.00086 0.01988 -0.00086 0.03999 -0.00486 0.05918 C -0.00625 0.0867 -0.00781 0.11745 -0.01423 0.14381 C -0.01857 0.18034 -0.02604 0.21595 -0.03333 0.25155 C -0.0408 0.28809 -0.04739 0.32577 -0.06041 0.35953 C -0.06371 0.37664 -0.06805 0.39352 -0.07309 0.41017 C -0.07725 0.42404 -0.08333 0.43629 -0.08732 0.4504 C -0.09149 0.46496 -0.09357 0.48254 -0.09843 0.49687 C -0.10069 0.50358 -0.10382 0.50936 -0.10642 0.51583 C -0.10833 0.53132 -0.11198 0.54843 -0.11753 0.5623 C -0.11805 0.56577 -0.11823 0.56947 -0.11909 0.57294 C -0.11979 0.57525 -0.12152 0.5771 -0.12222 0.57941 C -0.12378 0.58496 -0.12396 0.59074 -0.12534 0.59629 C -0.12916 0.61086 -0.13472 0.62774 -0.14132 0.64069 C -0.14722 0.65248 -0.15434 0.66288 -0.16041 0.67444 C -0.1625 0.68277 -0.16614 0.69086 -0.17152 0.69548 C -0.17361 0.69965 -0.17569 0.70404 -0.17777 0.7082 C -0.17864 0.70982 -0.17986 0.71121 -0.1809 0.71259 C -0.18194 0.71398 -0.1842 0.71676 -0.1842 0.71676 " pathEditMode="relative" ptsTypes="ffffffffffffffffff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2.5E-6 -5.54913E-6 C 0.01163 0.02473 0.02535 0.04994 0.04288 0.06751 C 0.04566 0.07884 0.04323 0.07236 0.05243 0.08462 C 0.054 0.0867 0.05712 0.09086 0.05712 0.09086 C 0.05973 0.10034 0.06528 0.10658 0.06997 0.11421 C 0.07639 0.12485 0.08177 0.13618 0.08889 0.14589 C 0.09271 0.16115 0.10087 0.17502 0.10799 0.1882 C 0.11181 0.20369 0.11771 0.21757 0.12223 0.23259 C 0.12518 0.24231 0.12587 0.25132 0.13021 0.25988 C 0.13212 0.26774 0.13247 0.27814 0.1349 0.28531 C 0.13646 0.28994 0.14132 0.29803 0.14132 0.29803 C 0.14566 0.33317 0.15018 0.37063 0.16042 0.40369 C 0.16163 0.41248 0.16354 0.42057 0.16511 0.42913 C 0.16806 0.49803 0.16754 0.46843 0.16511 0.57918 C 0.16476 0.59306 0.16441 0.60624 0.16198 0.61941 C 0.15973 0.6319 0.15608 0.67213 0.15087 0.68277 C 0.14028 0.70404 0.1349 0.73387 0.1349 0.75884 " pathEditMode="relative" ptsTypes="ffffffffffffffffA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3" descr="D:\Марина\оформление доу\IMG_6529.JPG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1763713" y="1341438"/>
            <a:ext cx="252095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14" descr="D:\Марина\ФОТО ДЛЯ ПРЕЗЕНТАЦИИ\IMG_7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3" y="3068638"/>
            <a:ext cx="2498725" cy="18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зай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063" y="188913"/>
            <a:ext cx="876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зай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1484313"/>
            <a:ext cx="876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зайка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644900"/>
            <a:ext cx="87630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мульт собачка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67625" y="3644900"/>
            <a:ext cx="10810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мульт собачка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5084763"/>
            <a:ext cx="108108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мульт собачка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2060575"/>
            <a:ext cx="10810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мульт собачка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8175" y="260350"/>
            <a:ext cx="10810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 descr="мульт собачка 4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71775" y="5661025"/>
            <a:ext cx="1081088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Прямоугольник 12"/>
          <p:cNvSpPr>
            <a:spLocks noChangeArrowheads="1"/>
          </p:cNvSpPr>
          <p:nvPr/>
        </p:nvSpPr>
        <p:spPr bwMode="auto">
          <a:xfrm>
            <a:off x="4284663" y="53736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solidFill>
                  <a:srgbClr val="FF0000"/>
                </a:solidFill>
              </a:rPr>
              <a:t>Три зайчонка, пять щенят </a:t>
            </a:r>
            <a:br>
              <a:rPr lang="ru-RU" b="1" i="1">
                <a:solidFill>
                  <a:srgbClr val="FF0000"/>
                </a:solidFill>
              </a:rPr>
            </a:br>
            <a:r>
              <a:rPr lang="ru-RU" b="1" i="1">
                <a:solidFill>
                  <a:srgbClr val="FF0000"/>
                </a:solidFill>
              </a:rPr>
              <a:t>Ходят вместе в детский сад. </a:t>
            </a:r>
            <a:br>
              <a:rPr lang="ru-RU" b="1" i="1">
                <a:solidFill>
                  <a:srgbClr val="FF0000"/>
                </a:solidFill>
              </a:rPr>
            </a:br>
            <a:r>
              <a:rPr lang="ru-RU" b="1" i="1">
                <a:solidFill>
                  <a:srgbClr val="FF0000"/>
                </a:solidFill>
              </a:rPr>
              <a:t>Посчитать мы вас попросим, </a:t>
            </a:r>
            <a:br>
              <a:rPr lang="ru-RU" b="1" i="1">
                <a:solidFill>
                  <a:srgbClr val="FF0000"/>
                </a:solidFill>
              </a:rPr>
            </a:br>
            <a:r>
              <a:rPr lang="ru-RU" b="1" i="1">
                <a:solidFill>
                  <a:srgbClr val="FF0000"/>
                </a:solidFill>
              </a:rPr>
              <a:t>Сколько было малышей? Их …</a:t>
            </a:r>
            <a:endParaRPr lang="ru-RU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10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фон об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мульт ут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333375"/>
            <a:ext cx="11525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мульт утка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275" y="981075"/>
            <a:ext cx="115252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утка ныряет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6021388"/>
            <a:ext cx="1905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" descr="утка ныряет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8538" y="5300663"/>
            <a:ext cx="1905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Прямоугольник 12"/>
          <p:cNvSpPr>
            <a:spLocks noChangeArrowheads="1"/>
          </p:cNvSpPr>
          <p:nvPr/>
        </p:nvSpPr>
        <p:spPr bwMode="auto">
          <a:xfrm>
            <a:off x="4284663" y="4941888"/>
            <a:ext cx="4572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66CC"/>
                </a:solidFill>
              </a:rPr>
              <a:t>Семь гусей пустились в путь. 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Два решили отдохнуть.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Сколько их под облаками?</a:t>
            </a:r>
            <a:br>
              <a:rPr lang="ru-RU" b="1" i="1">
                <a:solidFill>
                  <a:srgbClr val="0066CC"/>
                </a:solidFill>
              </a:rPr>
            </a:br>
            <a:r>
              <a:rPr lang="ru-RU" b="1" i="1">
                <a:solidFill>
                  <a:srgbClr val="0066CC"/>
                </a:solidFill>
              </a:rPr>
              <a:t>Сосчитайте, дети, сами</a:t>
            </a:r>
            <a:endParaRPr lang="ru-RU"/>
          </a:p>
        </p:txBody>
      </p:sp>
      <p:pic>
        <p:nvPicPr>
          <p:cNvPr id="14" name="Picture 12" descr="мульт гусь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3800" y="333375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 descr="мульт гусь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404813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мульт гусь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51725" y="692150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мульт гусь2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688" y="1628775"/>
            <a:ext cx="11144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5" descr="мульт утка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92725" y="1125538"/>
            <a:ext cx="1295400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61111E-6 -1.50289E-6 C -0.0132 0.0007 -0.02656 0.00047 -0.03976 0.00209 C -0.04306 0.00255 -0.04601 0.00532 -0.04931 0.00648 C -0.06233 0.01087 -0.0757 0.0155 -0.08889 0.01896 C -0.10087 0.0296 -0.11077 0.03006 -0.12379 0.04024 C -0.15087 0.06151 -0.17847 0.0807 -0.20486 0.10359 C -0.22309 0.11931 -0.23716 0.14266 -0.254 0.1607 C -0.25955 0.16671 -0.26736 0.16972 -0.27153 0.17758 C -0.27587 0.18567 -0.27952 0.19122 -0.28577 0.19654 C -0.28681 0.19862 -0.28733 0.20139 -0.28889 0.20301 C -0.29028 0.2044 -0.29254 0.20347 -0.29375 0.20509 C -0.29775 0.21041 -0.3 0.21781 -0.30313 0.22405 C -0.30643 0.23052 -0.31268 0.24324 -0.31268 0.24324 C -0.31563 0.26729 -0.31129 0.24671 -0.3191 0.2622 C -0.32448 0.27284 -0.32795 0.28833 -0.33177 0.30012 C -0.33768 0.31769 -0.34393 0.33526 -0.34931 0.35307 C -0.35052 0.35723 -0.35 0.36255 -0.35243 0.36579 C -0.36042 0.37642 -0.36511 0.38937 -0.37309 0.39954 C -0.37865 0.4148 -0.38629 0.42891 -0.39202 0.44394 C -0.39445 0.45041 -0.4 0.46289 -0.4 0.46289 C -0.40209 0.47145 -0.40608 0.47399 -0.40955 0.48209 C -0.41129 0.48625 -0.41233 0.49087 -0.41424 0.4948 C -0.41771 0.5022 -0.42379 0.50798 -0.42709 0.51584 " pathEditMode="relative" ptsTypes="ffffffffffffffffffffff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8.33333E-7 1.96532E-6 C -0.00903 -0.00393 -0.02274 0.00092 -0.03177 0.00208 C -0.04323 0.01225 -0.04496 0.01364 -0.05712 0.01896 C -0.06041 0.02543 -0.06423 0.02844 -0.06979 0.03167 C -0.07291 0.03352 -0.07621 0.03445 -0.07934 0.03584 C -0.0809 0.03653 -0.0842 0.03792 -0.0842 0.03792 C -0.08906 0.04254 -0.09635 0.04925 -0.10156 0.05271 C -0.10451 0.0548 -0.11111 0.05711 -0.11111 0.05711 C -0.12222 0.0719 -0.11632 0.06844 -0.12708 0.0719 C -0.13785 0.08647 -0.13264 0.08138 -0.14132 0.08878 C -0.14774 0.10173 -0.15642 0.1126 -0.16354 0.12462 C -0.16545 0.12786 -0.16649 0.13202 -0.16823 0.13526 C -0.17482 0.14751 -0.1868 0.16162 -0.19531 0.1711 C -0.20035 0.17664 -0.19739 0.17618 -0.20312 0.18381 C -0.20781 0.19006 -0.21354 0.19792 -0.2191 0.203 C -0.2243 0.21341 -0.22587 0.21734 -0.23333 0.22404 C -0.23489 0.22751 -0.23611 0.23144 -0.23819 0.23468 C -0.23941 0.23653 -0.24184 0.23676 -0.24288 0.23884 C -0.25 0.25248 -0.25278 0.26728 -0.26354 0.27699 C -0.26545 0.28763 -0.26996 0.29133 -0.27465 0.30011 C -0.28021 0.31052 -0.28611 0.32162 -0.29531 0.32555 C -0.29826 0.33711 -0.29462 0.32786 -0.30486 0.33618 C -0.30937 0.33988 -0.31319 0.34497 -0.31753 0.34867 C -0.32378 0.36162 -0.33472 0.37133 -0.34288 0.38266 C -0.34444 0.38497 -0.34462 0.38844 -0.346 0.39098 C -0.34774 0.39422 -0.35052 0.3963 -0.35243 0.39954 C -0.35816 0.40948 -0.3625 0.42127 -0.36823 0.43121 C -0.37344 0.44 -0.37448 0.4363 -0.3809 0.44601 C -0.38437 0.45133 -0.38732 0.45711 -0.39045 0.46289 C -0.39583 0.47283 -0.39965 0.48393 -0.40642 0.49248 C -0.40816 0.49734 -0.40885 0.50289 -0.41111 0.50728 C -0.4158 0.51653 -0.42378 0.5237 -0.42864 0.53271 C -0.4375 0.54959 -0.43264 0.54427 -0.44132 0.55167 C -0.44323 0.55954 -0.44566 0.56439 -0.4493 0.57063 C -0.45156 0.5748 -0.45555 0.58335 -0.45555 0.58335 C -0.4592 0.59884 -0.45434 0.58196 -0.46041 0.59399 C -0.46128 0.59584 -0.46458 0.60693 -0.46666 0.60878 C -0.46857 0.6104 -0.471 0.61017 -0.47309 0.61086 C -0.47621 0.61503 -0.48125 0.6178 -0.48264 0.62358 C -0.48472 0.63214 -0.48281 0.62867 -0.48889 0.63422 C -0.49236 0.64138 -0.49062 0.63884 -0.49375 0.64254 " pathEditMode="relative" ptsTypes="ffffffffffffffffffffffffffffffffffffffffA">
                                      <p:cBhvr>
                                        <p:cTn id="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104</TotalTime>
  <Words>157</Words>
  <Application>Microsoft Office PowerPoint</Application>
  <PresentationFormat>Экран (4:3)</PresentationFormat>
  <Paragraphs>39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Олеся</dc:creator>
  <cp:lastModifiedBy>ПК</cp:lastModifiedBy>
  <cp:revision>15</cp:revision>
  <dcterms:created xsi:type="dcterms:W3CDTF">2016-03-31T18:03:54Z</dcterms:created>
  <dcterms:modified xsi:type="dcterms:W3CDTF">2020-04-20T12:36:53Z</dcterms:modified>
</cp:coreProperties>
</file>